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1" r:id="rId7"/>
    <p:sldId id="268" r:id="rId8"/>
    <p:sldId id="265" r:id="rId9"/>
    <p:sldId id="278" r:id="rId10"/>
    <p:sldId id="277" r:id="rId11"/>
    <p:sldId id="284" r:id="rId12"/>
    <p:sldId id="261" r:id="rId13"/>
    <p:sldId id="262" r:id="rId14"/>
    <p:sldId id="269" r:id="rId15"/>
    <p:sldId id="282" r:id="rId16"/>
  </p:sldIdLst>
  <p:sldSz cx="10691813" cy="7559675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wynar Sławomir" initials="CS" lastIdx="1" clrIdx="0">
    <p:extLst>
      <p:ext uri="{19B8F6BF-5375-455C-9EA6-DF929625EA0E}">
        <p15:presenceInfo xmlns:p15="http://schemas.microsoft.com/office/powerpoint/2012/main" userId="S-1-5-21-3756686867-893174319-3700931214-4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D39E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2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23F87-6A77-4C5D-B1D5-1CDC95B4ED43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DA9CE-8131-43AB-ABBA-6150B6242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7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586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327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84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513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209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85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83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34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7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82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697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834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9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0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F521A-E756-4390-A11A-A24F01EFB027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90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0714-C682-40D0-9F63-14335E033B84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F94E-E3FB-4910-A5F0-2765BE4BFCA7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0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EBC9-30F3-4125-8150-6D279E9652A0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1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89D8-5D7E-4223-B230-8DA3432D699E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27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64FC-CAA9-4402-85BD-6F67EC3638DD}" type="datetime1">
              <a:rPr lang="pl-PL" smtClean="0"/>
              <a:t>2019-02-20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529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8702-9BF9-4C94-B652-6B767FB76B47}" type="datetime1">
              <a:rPr lang="pl-PL" smtClean="0"/>
              <a:t>2019-02-20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12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653E-BCFC-4426-A1D4-9BB54C10E358}" type="datetime1">
              <a:rPr lang="pl-PL" smtClean="0"/>
              <a:t>2019-02-20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89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5430E-A475-4CF7-9C9D-23DA7A07B3DB}" type="datetime1">
              <a:rPr lang="pl-PL" smtClean="0"/>
              <a:t>2019-02-20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l-PL" dirty="0" smtClean="0"/>
              <a:t>Str.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9860" y="7006700"/>
            <a:ext cx="2405658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fld id="{33E44EB8-AF7A-4EE4-B739-D16958D63BF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86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C3C4-FBC0-4B71-9CF9-2AA7F52BE6F2}" type="datetime1">
              <a:rPr lang="pl-PL" smtClean="0"/>
              <a:t>2019-02-20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52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94B7-DAB3-4B3D-822D-EA8251873CB8}" type="datetime1">
              <a:rPr lang="pl-PL" smtClean="0"/>
              <a:t>2019-02-20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18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E245-E8EA-41F2-8162-D64D2D8EEDD9}" type="datetime1">
              <a:rPr lang="pl-PL" smtClean="0"/>
              <a:t>2019-02-20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6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93295" y="851642"/>
            <a:ext cx="9709484" cy="655564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304800" dir="2700000" algn="ctr">
              <a:srgbClr val="000000">
                <a:alpha val="36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INFORMACJA </a:t>
            </a:r>
          </a:p>
          <a:p>
            <a:pPr algn="ctr">
              <a:lnSpc>
                <a:spcPct val="150000"/>
              </a:lnSpc>
            </a:pPr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  <a:r>
              <a:rPr lang="pl-PL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A TEMAT WYNIKÓW PO PRZEPROWADZONYCH</a:t>
            </a:r>
            <a:endParaRPr lang="pl-PL" sz="2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8000" b="1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KONTROLACH </a:t>
            </a:r>
          </a:p>
          <a:p>
            <a:pPr algn="ctr">
              <a:lnSpc>
                <a:spcPct val="150000"/>
              </a:lnSpc>
            </a:pPr>
            <a:r>
              <a:rPr lang="pl-PL" sz="8000" b="1" kern="0" spc="-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W LGD</a:t>
            </a:r>
            <a:endParaRPr lang="pl-PL" sz="8000" b="1" kern="0" cap="none" spc="-1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>
                <a:solidFill>
                  <a:schemeClr val="bg1"/>
                </a:solidFill>
              </a:rPr>
              <a:t>0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9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75114" y="811415"/>
            <a:ext cx="973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0000"/>
                </a:solidFill>
              </a:rPr>
              <a:t>REKOMENDACJE w 2017 i 2018 r.</a:t>
            </a:r>
          </a:p>
          <a:p>
            <a:pPr lvl="0" algn="ctr"/>
            <a:r>
              <a:rPr lang="pl-PL" sz="2400" b="1" u="sng" dirty="0">
                <a:solidFill>
                  <a:srgbClr val="FF0000"/>
                </a:solidFill>
              </a:rPr>
              <a:t> POWTARZALNOŚĆ BŁĘDÓW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66554" y="2289404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b="1" dirty="0" smtClean="0">
                <a:solidFill>
                  <a:srgbClr val="FF0000"/>
                </a:solidFill>
              </a:rPr>
              <a:t>5.   Potrzeba modyfikacji stron internetowych.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15094" y="2786864"/>
            <a:ext cx="973354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Brak zakładki, która </a:t>
            </a:r>
            <a:r>
              <a:rPr lang="pl-PL" dirty="0"/>
              <a:t>stanowiłaby archiwum przeprowadzanych </a:t>
            </a:r>
            <a:r>
              <a:rPr lang="pl-PL" dirty="0" smtClean="0"/>
              <a:t>naborów w latach 2014-2020 </a:t>
            </a:r>
            <a:r>
              <a:rPr lang="pl-PL" dirty="0"/>
              <a:t>na stronie internetowej </a:t>
            </a:r>
            <a:r>
              <a:rPr lang="pl-PL" dirty="0" smtClean="0"/>
              <a:t>LGD;</a:t>
            </a:r>
            <a:endParaRPr lang="pl-PL" dirty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Nieuporządkowanie informacji na stronie internetowej LGD, które powoduje, że uzyskanie </a:t>
            </a:r>
            <a:r>
              <a:rPr lang="pl-PL" dirty="0"/>
              <a:t>konkretnych </a:t>
            </a:r>
            <a:r>
              <a:rPr lang="pl-PL" dirty="0" smtClean="0"/>
              <a:t>danych jest utrudnione; 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Zawarcie w ogłoszeniu o naborze na stronie internetowej LGD linku powodującego błędne </a:t>
            </a:r>
            <a:r>
              <a:rPr lang="pl-PL" dirty="0"/>
              <a:t>przekierowanie do </a:t>
            </a:r>
            <a:r>
              <a:rPr lang="pl-PL" dirty="0" smtClean="0"/>
              <a:t>nieaktualnych i nieobowiązujących w ramach danego naborów kryteriów wyboru operacji;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Brak numeracji naborów, które </a:t>
            </a:r>
            <a:r>
              <a:rPr lang="pl-PL" dirty="0"/>
              <a:t>zostały </a:t>
            </a:r>
            <a:r>
              <a:rPr lang="pl-PL" dirty="0" smtClean="0"/>
              <a:t>zakończone.</a:t>
            </a:r>
            <a:endParaRPr lang="pl-PL" dirty="0" smtClean="0">
              <a:solidFill>
                <a:srgbClr val="FF0000"/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endParaRPr lang="pl-PL" sz="17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DLA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PRZEJRZYSTOŚCI I KOMPLETNOŚCI INFORMACJI ZAWARTYCH NA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STRONACH INTERNETOWYCH DOTYCZĄCYCH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ARCHIWALNYCH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OGŁOSZEŃ, REKOMENDOWANO MODYFIKACJĘ STRON INTERNETOWYCH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W TAKI SPOSÓB ABY DLA KAŻDEGO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ARCHIWALNEGO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NABORU BYŁY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PRZYPISANE OBOWIĄZUJĄCE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W DANYM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MOMENCIE WSZYSTKIE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DOKUMENTY I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PROCEDURY </a:t>
            </a:r>
            <a:r>
              <a:rPr lang="pl-PL" sz="1700" b="1" i="1" dirty="0" smtClean="0">
                <a:solidFill>
                  <a:schemeClr val="accent5">
                    <a:lumMod val="75000"/>
                  </a:schemeClr>
                </a:solidFill>
              </a:rPr>
              <a:t>(Z </a:t>
            </a:r>
            <a:r>
              <a:rPr lang="pl-PL" sz="1700" b="1" i="1" dirty="0">
                <a:solidFill>
                  <a:schemeClr val="accent5">
                    <a:lumMod val="75000"/>
                  </a:schemeClr>
                </a:solidFill>
              </a:rPr>
              <a:t>DATAMI </a:t>
            </a:r>
            <a:r>
              <a:rPr lang="pl-PL" sz="1700" b="1" i="1" dirty="0" smtClean="0">
                <a:solidFill>
                  <a:schemeClr val="accent5">
                    <a:lumMod val="75000"/>
                  </a:schemeClr>
                </a:solidFill>
              </a:rPr>
              <a:t>ICH ZATWIERDZENIA</a:t>
            </a:r>
            <a:r>
              <a:rPr lang="pl-PL" sz="1700" b="1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 PONADTO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POWINNY </a:t>
            </a:r>
            <a:r>
              <a:rPr lang="pl-PL" sz="1700" b="1" dirty="0">
                <a:solidFill>
                  <a:schemeClr val="accent5">
                    <a:lumMod val="75000"/>
                  </a:schemeClr>
                </a:solidFill>
              </a:rPr>
              <a:t>BYĆ UMIESZCZONE TAM WYNIKI WYBORU ORAZ </a:t>
            </a:r>
            <a:r>
              <a:rPr lang="pl-PL" sz="1700" b="1" dirty="0" smtClean="0">
                <a:solidFill>
                  <a:schemeClr val="accent5">
                    <a:lumMod val="75000"/>
                  </a:schemeClr>
                </a:solidFill>
              </a:rPr>
              <a:t>EWENTUALNE PROTESTY.</a:t>
            </a:r>
            <a:endParaRPr lang="pl-PL" sz="17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10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79132" y="854234"/>
            <a:ext cx="9733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0000"/>
                </a:solidFill>
              </a:rPr>
              <a:t>REKOMENDACJE w </a:t>
            </a:r>
            <a:r>
              <a:rPr lang="pl-PL" sz="3200" b="1" dirty="0" smtClean="0">
                <a:solidFill>
                  <a:srgbClr val="FF0000"/>
                </a:solidFill>
              </a:rPr>
              <a:t>2018 </a:t>
            </a:r>
            <a:r>
              <a:rPr lang="pl-PL" sz="3200" b="1" dirty="0">
                <a:solidFill>
                  <a:srgbClr val="FF0000"/>
                </a:solidFill>
              </a:rPr>
              <a:t>r</a:t>
            </a:r>
            <a:r>
              <a:rPr lang="pl-PL" sz="3200" b="1" dirty="0" smtClean="0">
                <a:solidFill>
                  <a:srgbClr val="FF0000"/>
                </a:solidFill>
              </a:rPr>
              <a:t>.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9132" y="1842414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b="1" dirty="0" smtClean="0">
                <a:solidFill>
                  <a:srgbClr val="FF0000"/>
                </a:solidFill>
              </a:rPr>
              <a:t>6. Staranne przygotowywanie dokumentacji dotyczącej wyboru operacji.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60816" y="2288690"/>
            <a:ext cx="937848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Błędne informacje zawarte w uchwałach dotyczących: wyboru operacji oraz listy </a:t>
            </a:r>
            <a:r>
              <a:rPr lang="pl-PL" dirty="0"/>
              <a:t>operacji </a:t>
            </a:r>
            <a:r>
              <a:rPr lang="pl-PL" dirty="0" smtClean="0"/>
              <a:t>wybranych</a:t>
            </a:r>
            <a:r>
              <a:rPr lang="pl-PL" dirty="0"/>
              <a:t> </a:t>
            </a:r>
            <a:r>
              <a:rPr lang="pl-PL" dirty="0" smtClean="0"/>
              <a:t>wskazujące, </a:t>
            </a:r>
            <a:r>
              <a:rPr lang="pl-PL" dirty="0"/>
              <a:t>że </a:t>
            </a:r>
            <a:r>
              <a:rPr lang="pl-PL" dirty="0" smtClean="0"/>
              <a:t>dany wniosek mieści </a:t>
            </a:r>
            <a:r>
              <a:rPr lang="pl-PL" dirty="0"/>
              <a:t>się w limicie środków podanych w ogłoszeniu o </a:t>
            </a:r>
            <a:r>
              <a:rPr lang="pl-PL" dirty="0" smtClean="0"/>
              <a:t>naborze. Informacje te sprzeczne są z listą operacji, z której wynika, że kwota środków wskazanych w naborze </a:t>
            </a:r>
            <a:r>
              <a:rPr lang="pl-PL" dirty="0"/>
              <a:t>została przekroczona i ostatni na liście wniosek </a:t>
            </a:r>
            <a:r>
              <a:rPr lang="pl-PL" dirty="0" smtClean="0"/>
              <a:t>nie </a:t>
            </a:r>
            <a:r>
              <a:rPr lang="pl-PL" dirty="0"/>
              <a:t>mieści się w limicie </a:t>
            </a:r>
            <a:r>
              <a:rPr lang="pl-PL" dirty="0" smtClean="0"/>
              <a:t>środków;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Błędne informacje zawarte w pismach kierowanych do wnioskodawców/</a:t>
            </a:r>
            <a:r>
              <a:rPr lang="pl-PL" dirty="0" err="1" smtClean="0"/>
              <a:t>grantobiorów</a:t>
            </a:r>
            <a:r>
              <a:rPr lang="pl-PL" dirty="0" smtClean="0"/>
              <a:t>, które zostały przeniesione z dokumentacji dotyczącej wyboru operacji/grantów;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/>
              <a:t>B</a:t>
            </a:r>
            <a:r>
              <a:rPr lang="pl-PL" dirty="0" smtClean="0"/>
              <a:t>rak możliwości </a:t>
            </a:r>
            <a:r>
              <a:rPr lang="pl-PL" dirty="0"/>
              <a:t>identyfikacji członków </a:t>
            </a:r>
            <a:r>
              <a:rPr lang="pl-PL" dirty="0" smtClean="0"/>
              <a:t>organu decyzyjnego </a:t>
            </a:r>
            <a:r>
              <a:rPr lang="pl-PL" dirty="0"/>
              <a:t>wykluczonych z </a:t>
            </a:r>
            <a:r>
              <a:rPr lang="pl-PL" dirty="0" smtClean="0"/>
              <a:t>głosowania </a:t>
            </a:r>
            <a:br>
              <a:rPr lang="pl-PL" dirty="0" smtClean="0"/>
            </a:br>
            <a:r>
              <a:rPr lang="pl-PL" dirty="0" smtClean="0"/>
              <a:t>w protokole;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Brak </a:t>
            </a:r>
            <a:r>
              <a:rPr lang="pl-PL" dirty="0"/>
              <a:t>należytej kontroli dokumentów w trakcie naboru oraz przed ich publikacją na </a:t>
            </a:r>
            <a:r>
              <a:rPr lang="pl-PL" dirty="0" smtClean="0"/>
              <a:t>stronie internetowej LGD</a:t>
            </a:r>
            <a:r>
              <a:rPr lang="pl-PL" dirty="0"/>
              <a:t>;</a:t>
            </a:r>
            <a:endParaRPr lang="pl-PL" dirty="0" smtClean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Błędy dotyczące </a:t>
            </a:r>
            <a:r>
              <a:rPr lang="pl-PL" dirty="0"/>
              <a:t>ustalenia kwoty </a:t>
            </a:r>
            <a:r>
              <a:rPr lang="pl-PL" dirty="0" smtClean="0"/>
              <a:t>wsparcia;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/>
              <a:t>Brak przestrzegania zapisów własnych </a:t>
            </a:r>
            <a:r>
              <a:rPr lang="pl-PL" dirty="0" smtClean="0"/>
              <a:t>procedur oraz regulaminu organu decyzyjnego.</a:t>
            </a:r>
            <a:endParaRPr lang="pl-PL" dirty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W CELU UNIKNIĘCIA BŁĘDÓW POJAWIAJĄCYCH SIĘ W DOKUMENTACJI DOTYCZĄCEJ WYBORU OPERACJI REKOMENDUJE SIĘ ZWIĘKSZONĄ KONTROLĘ NAD SPORZĄDZANĄ DOKUMENTACJĄ ORAZ WPROWADZENIE DODATKOWYCH SZKOLEŃ Z TEGO ZAKRESU.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5116" y="836548"/>
            <a:ext cx="973354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3399"/>
                </a:solidFill>
              </a:rPr>
              <a:t>REKOMENDACJE w </a:t>
            </a:r>
            <a:r>
              <a:rPr lang="pl-PL" sz="3200" b="1" dirty="0" smtClean="0">
                <a:solidFill>
                  <a:srgbClr val="FF3399"/>
                </a:solidFill>
              </a:rPr>
              <a:t>2017 r.</a:t>
            </a:r>
          </a:p>
          <a:p>
            <a:pPr lvl="0" algn="ctr"/>
            <a:r>
              <a:rPr lang="pl-PL" sz="2800" b="1" u="sng" dirty="0" smtClean="0">
                <a:solidFill>
                  <a:srgbClr val="FF3399"/>
                </a:solidFill>
              </a:rPr>
              <a:t>ZAUWAŻALNA POPRAWA w 2018 r.  </a:t>
            </a:r>
          </a:p>
          <a:p>
            <a:pPr lvl="0" algn="ctr"/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75115" y="2390820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sz="2300" b="1" dirty="0" smtClean="0">
                <a:solidFill>
                  <a:srgbClr val="FF3399"/>
                </a:solidFill>
              </a:rPr>
              <a:t>Świadczenie bezpłatnego doradztwa.</a:t>
            </a:r>
            <a:endParaRPr lang="pl-PL" sz="2300" b="1" dirty="0">
              <a:solidFill>
                <a:srgbClr val="FF3399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5115" y="3089128"/>
            <a:ext cx="973354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We wszystkich przypadkach ustalono, iż w kontrolowanej </a:t>
            </a:r>
            <a:r>
              <a:rPr lang="pl-PL" dirty="0"/>
              <a:t>dokumentacji </a:t>
            </a:r>
            <a:r>
              <a:rPr lang="pl-PL" dirty="0" smtClean="0"/>
              <a:t>z wdrażania LSR zostały dodane jednoznaczne zapisy i informacje wskazujące na prowadzenie bezpłatnego doradztwa przez pracowników LGD. 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 smtClean="0">
                <a:solidFill>
                  <a:srgbClr val="FF3399"/>
                </a:solidFill>
              </a:rPr>
              <a:t>ZGODNIE Z ZAPISAMI ZAWARTYMI W § 5 UST. 1 PKT 5 UMOWY RAMOWEJ </a:t>
            </a:r>
            <a:r>
              <a:rPr lang="pl-PL" b="1" i="1" dirty="0" smtClean="0">
                <a:solidFill>
                  <a:srgbClr val="FF3399"/>
                </a:solidFill>
              </a:rPr>
              <a:t>„LGD ZOBOWIĄZUJE SIĘ DO BEZPŁATNEGO ŚWIADCZENIA PRZEZ PRACOWNIKÓW BIURA LGD, DORADZTWA W ZAKRESIE PRZYGOTOWYWANIA WNIOSKÓW O PRZYZNANIE POMOCY I WNIOSKÓW O PŁATNOŚĆ NA OPERACJE REALIZOWANE W RAMACH LSR”.</a:t>
            </a:r>
            <a:endParaRPr lang="pl-PL" b="1" i="1" dirty="0">
              <a:solidFill>
                <a:srgbClr val="FF3399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9132" y="854234"/>
            <a:ext cx="97335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3399"/>
                </a:solidFill>
              </a:rPr>
              <a:t>REKOMENDACJE w 2017 r.</a:t>
            </a:r>
          </a:p>
          <a:p>
            <a:pPr lvl="0" algn="ctr"/>
            <a:r>
              <a:rPr lang="pl-PL" sz="2800" b="1" u="sng" dirty="0">
                <a:solidFill>
                  <a:srgbClr val="FF3399"/>
                </a:solidFill>
              </a:rPr>
              <a:t>ZAUWAŻALNA POPRAWA w 2018 r. 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82002" y="2457655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pl-PL" sz="2300" b="1" dirty="0" smtClean="0">
                <a:solidFill>
                  <a:srgbClr val="FF3399"/>
                </a:solidFill>
              </a:rPr>
              <a:t>Ocena </a:t>
            </a:r>
            <a:r>
              <a:rPr lang="pl-PL" sz="2300" b="1" dirty="0">
                <a:solidFill>
                  <a:srgbClr val="FF3399"/>
                </a:solidFill>
              </a:rPr>
              <a:t>efektywności </a:t>
            </a:r>
            <a:r>
              <a:rPr lang="pl-PL" sz="2300" b="1" dirty="0" smtClean="0">
                <a:solidFill>
                  <a:srgbClr val="FF3399"/>
                </a:solidFill>
              </a:rPr>
              <a:t>doradztwa.</a:t>
            </a:r>
            <a:endParaRPr lang="pl-PL" sz="2300" b="1" dirty="0">
              <a:solidFill>
                <a:srgbClr val="FF3399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9133" y="3060803"/>
            <a:ext cx="973354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Większość LGD dokonuje analizy/oceny efektywności świadczonego doradztwa </a:t>
            </a:r>
            <a:br>
              <a:rPr lang="pl-PL" dirty="0" smtClean="0"/>
            </a:br>
            <a:r>
              <a:rPr lang="pl-PL" i="1" dirty="0" smtClean="0"/>
              <a:t>(posiadają narzędzia – ankiety).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i="1" dirty="0" smtClean="0"/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 smtClean="0">
                <a:solidFill>
                  <a:srgbClr val="FF3399"/>
                </a:solidFill>
              </a:rPr>
              <a:t>W DALSZYM CIĄGU NALEŻY </a:t>
            </a:r>
            <a:r>
              <a:rPr lang="pl-PL" b="1" dirty="0">
                <a:solidFill>
                  <a:srgbClr val="FF3399"/>
                </a:solidFill>
              </a:rPr>
              <a:t>NA BIEŻĄCO PROWADZIĆ PEŁNĄ ANALIZĘ OCENY EFEKTYWNOŚCI </a:t>
            </a:r>
            <a:r>
              <a:rPr lang="pl-PL" b="1" dirty="0" smtClean="0">
                <a:solidFill>
                  <a:srgbClr val="FF3399"/>
                </a:solidFill>
              </a:rPr>
              <a:t/>
            </a:r>
            <a:br>
              <a:rPr lang="pl-PL" b="1" dirty="0" smtClean="0">
                <a:solidFill>
                  <a:srgbClr val="FF3399"/>
                </a:solidFill>
              </a:rPr>
            </a:br>
            <a:r>
              <a:rPr lang="pl-PL" b="1" dirty="0" smtClean="0">
                <a:solidFill>
                  <a:srgbClr val="FF3399"/>
                </a:solidFill>
              </a:rPr>
              <a:t>I </a:t>
            </a:r>
            <a:r>
              <a:rPr lang="pl-PL" b="1" dirty="0">
                <a:solidFill>
                  <a:srgbClr val="FF3399"/>
                </a:solidFill>
              </a:rPr>
              <a:t>STOPNIA ZADOWOLENIA W OPARCIU O UDZIELONE DORADZTWO BIORĄC POD UWAGĘ WSZYSTKICH </a:t>
            </a:r>
            <a:r>
              <a:rPr lang="pl-PL" b="1" i="1" dirty="0">
                <a:solidFill>
                  <a:srgbClr val="FF3399"/>
                </a:solidFill>
              </a:rPr>
              <a:t>(WSZYSTKIE PODMIOTY)</a:t>
            </a:r>
            <a:r>
              <a:rPr lang="pl-PL" b="1" dirty="0">
                <a:solidFill>
                  <a:srgbClr val="FF3399"/>
                </a:solidFill>
              </a:rPr>
              <a:t>, KTÓRZY SKORZYSTALI Z DORADZTWA ORAZ DOKONYWAĆ BIEŻĄCEJ STATYSTYKI W OPARCIU O PYTANIA ANKIETOWE.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pl-PL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17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21971" y="898103"/>
            <a:ext cx="973354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3399"/>
                </a:solidFill>
              </a:rPr>
              <a:t>REKOMENDACJE w 2017 r.</a:t>
            </a:r>
          </a:p>
          <a:p>
            <a:pPr lvl="0" algn="ctr"/>
            <a:r>
              <a:rPr lang="pl-PL" sz="2800" b="1" u="sng" dirty="0">
                <a:solidFill>
                  <a:srgbClr val="FF3399"/>
                </a:solidFill>
              </a:rPr>
              <a:t>ZAUWAŻALNA POPRAWA w 2018 r.  </a:t>
            </a:r>
          </a:p>
          <a:p>
            <a:pPr algn="ctr"/>
            <a:endParaRPr lang="pl-PL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49386" y="2375430"/>
            <a:ext cx="97335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pl-PL" sz="2300" b="1" dirty="0" smtClean="0">
                <a:solidFill>
                  <a:srgbClr val="FF3399"/>
                </a:solidFill>
              </a:rPr>
              <a:t>Prowadzenie działań informacyjnych oraz badanie stopnia </a:t>
            </a:r>
            <a:r>
              <a:rPr lang="pl-PL" sz="2300" b="1" dirty="0">
                <a:solidFill>
                  <a:srgbClr val="FF3399"/>
                </a:solidFill>
              </a:rPr>
              <a:t>zadowolenia z przeprowadzanych </a:t>
            </a:r>
            <a:r>
              <a:rPr lang="pl-PL" sz="2300" b="1" dirty="0" smtClean="0">
                <a:solidFill>
                  <a:srgbClr val="FF3399"/>
                </a:solidFill>
              </a:rPr>
              <a:t>działań.</a:t>
            </a:r>
            <a:endParaRPr lang="pl-PL" sz="2300" b="1" dirty="0">
              <a:solidFill>
                <a:srgbClr val="FF3399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52256" y="3423674"/>
            <a:ext cx="97335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W większości LGD prowadzą działania informacyjne o </a:t>
            </a:r>
            <a:r>
              <a:rPr lang="pl-PL" dirty="0"/>
              <a:t>zasadach przyznawania pomocy na realizacje operacji w ramach </a:t>
            </a:r>
            <a:r>
              <a:rPr lang="pl-PL" dirty="0" smtClean="0"/>
              <a:t>LSR;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LGD badają stopień </a:t>
            </a:r>
            <a:r>
              <a:rPr lang="pl-PL" dirty="0"/>
              <a:t>zadowolenia z przeprowadzanych przez siebie działań informacyjnych </a:t>
            </a:r>
            <a:r>
              <a:rPr lang="pl-PL" i="1" dirty="0" smtClean="0"/>
              <a:t>(ankiety </a:t>
            </a:r>
            <a:r>
              <a:rPr lang="pl-PL" i="1" dirty="0"/>
              <a:t>z przeprowadzonych szkoleń</a:t>
            </a:r>
            <a:r>
              <a:rPr lang="pl-PL" i="1" dirty="0" smtClean="0"/>
              <a:t>)</a:t>
            </a:r>
            <a:r>
              <a:rPr lang="pl-PL" dirty="0" smtClean="0"/>
              <a:t>. 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FF3399"/>
              </a:solidFill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>
                <a:solidFill>
                  <a:srgbClr val="FF3399"/>
                </a:solidFill>
              </a:rPr>
              <a:t>W DALSZYM CIĄGU NALEŻY NA BIEŻĄCO PROWADZIĆ </a:t>
            </a:r>
            <a:r>
              <a:rPr lang="pl-PL" b="1" dirty="0" smtClean="0">
                <a:solidFill>
                  <a:srgbClr val="FF3399"/>
                </a:solidFill>
              </a:rPr>
              <a:t>DZIAŁANIA INFORMACYJNE ORAZ BADAĆ STOPIEŃ ZADOWOLENIA Z PRZEPROWADZONYCH DZIAŁAŃ. LGD POWINNY WYKORZYSTYWAĆ POSIADANE NARZĘDZIA (ANKIETY) W CELU BADANIA STOPNIA ZADOWOLENIA Z PRZEPROWADZONYCH PRZEZ SIEBIE DZIAŁAŃ. ISTOTNYM JEST ABY GROMADZIĆ WSZYSTKIE MATERIAŁY POTWIERDZAJĄCE PROWADZENIE DZIAŁAŃ INFORMACYJNYCH.</a:t>
            </a: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endParaRPr lang="pl-PL" b="1" dirty="0" smtClean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 smtClean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14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-384885" y="3294246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accent5">
                    <a:lumMod val="75000"/>
                  </a:schemeClr>
                </a:solidFill>
              </a:rPr>
              <a:t>DZIĘKUJĘ ZA UWAGĘ </a:t>
            </a:r>
            <a:endParaRPr lang="pl-PL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</p:spPr>
        <p:txBody>
          <a:bodyPr/>
          <a:lstStyle/>
          <a:p>
            <a:r>
              <a:rPr lang="pl-PL" sz="1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Opracował - S. Cwynar, S. Kędzierska, K. Szarek</a:t>
            </a:r>
            <a:endParaRPr lang="pl-PL" sz="1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479131" y="1466347"/>
            <a:ext cx="97335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0070C0"/>
                </a:solidFill>
              </a:rPr>
              <a:t>ZGODNIE </a:t>
            </a:r>
            <a:r>
              <a:rPr lang="pl-PL" sz="3600" b="1" dirty="0" smtClean="0">
                <a:solidFill>
                  <a:srgbClr val="0070C0"/>
                </a:solidFill>
              </a:rPr>
              <a:t>Z § </a:t>
            </a:r>
            <a:r>
              <a:rPr lang="pl-PL" sz="3600" b="1" dirty="0">
                <a:solidFill>
                  <a:srgbClr val="0070C0"/>
                </a:solidFill>
              </a:rPr>
              <a:t>6 PKT 6 UMOWY RAMOWEJ </a:t>
            </a:r>
            <a:endParaRPr lang="pl-PL" sz="3600" b="1" dirty="0" smtClean="0">
              <a:solidFill>
                <a:srgbClr val="0070C0"/>
              </a:solidFill>
            </a:endParaRPr>
          </a:p>
          <a:p>
            <a:pPr algn="ctr"/>
            <a:r>
              <a:rPr lang="pl-PL" sz="3600" b="1" dirty="0" smtClean="0">
                <a:solidFill>
                  <a:srgbClr val="0070C0"/>
                </a:solidFill>
              </a:rPr>
              <a:t>OD </a:t>
            </a:r>
            <a:r>
              <a:rPr lang="pl-PL" sz="3600" b="1" dirty="0" smtClean="0">
                <a:solidFill>
                  <a:srgbClr val="FF0000"/>
                </a:solidFill>
              </a:rPr>
              <a:t>25.09.2018</a:t>
            </a:r>
            <a:r>
              <a:rPr lang="pl-PL" sz="3600" b="1" dirty="0" smtClean="0">
                <a:solidFill>
                  <a:srgbClr val="0000FF"/>
                </a:solidFill>
              </a:rPr>
              <a:t> </a:t>
            </a:r>
            <a:r>
              <a:rPr lang="pl-PL" sz="3600" b="1" dirty="0" smtClean="0">
                <a:solidFill>
                  <a:srgbClr val="0070C0"/>
                </a:solidFill>
              </a:rPr>
              <a:t>DO</a:t>
            </a:r>
            <a:r>
              <a:rPr lang="pl-PL" sz="3600" b="1" dirty="0" smtClean="0">
                <a:solidFill>
                  <a:srgbClr val="0000FF"/>
                </a:solidFill>
              </a:rPr>
              <a:t> </a:t>
            </a:r>
            <a:r>
              <a:rPr lang="pl-PL" sz="3600" b="1" dirty="0" smtClean="0">
                <a:solidFill>
                  <a:srgbClr val="FF0000"/>
                </a:solidFill>
              </a:rPr>
              <a:t>20.12.2018</a:t>
            </a:r>
            <a:r>
              <a:rPr lang="pl-PL" sz="3600" b="1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pl-PL" sz="3600" b="1" dirty="0" smtClean="0">
                <a:solidFill>
                  <a:srgbClr val="0070C0"/>
                </a:solidFill>
              </a:rPr>
              <a:t>W SIEDZIBACH LGD ZOSTAŁY </a:t>
            </a:r>
            <a:r>
              <a:rPr lang="pl-PL" sz="3600" b="1" dirty="0">
                <a:solidFill>
                  <a:srgbClr val="0070C0"/>
                </a:solidFill>
              </a:rPr>
              <a:t>PRZEPROWADZONE KONTROLE </a:t>
            </a:r>
            <a:r>
              <a:rPr lang="pl-PL" sz="3600" b="1" dirty="0" smtClean="0">
                <a:solidFill>
                  <a:srgbClr val="0070C0"/>
                </a:solidFill>
              </a:rPr>
              <a:t>CELEM </a:t>
            </a:r>
            <a:r>
              <a:rPr lang="pl-PL" sz="3600" b="1" dirty="0">
                <a:solidFill>
                  <a:srgbClr val="0070C0"/>
                </a:solidFill>
              </a:rPr>
              <a:t>POTWIERDZENIA WYKONANIA PRZEZ NIE ZOBOWIĄZAŃ </a:t>
            </a:r>
            <a:r>
              <a:rPr lang="pl-PL" sz="3600" b="1" dirty="0" smtClean="0">
                <a:solidFill>
                  <a:srgbClr val="0070C0"/>
                </a:solidFill>
              </a:rPr>
              <a:t>OKREŚLONYCH </a:t>
            </a:r>
            <a:br>
              <a:rPr lang="pl-PL" sz="3600" b="1" dirty="0" smtClean="0">
                <a:solidFill>
                  <a:srgbClr val="0070C0"/>
                </a:solidFill>
              </a:rPr>
            </a:br>
            <a:r>
              <a:rPr lang="pl-PL" sz="3600" b="1" dirty="0" smtClean="0">
                <a:solidFill>
                  <a:srgbClr val="0070C0"/>
                </a:solidFill>
              </a:rPr>
              <a:t>W </a:t>
            </a:r>
            <a:r>
              <a:rPr lang="pl-PL" sz="3600" b="1" dirty="0">
                <a:solidFill>
                  <a:srgbClr val="0070C0"/>
                </a:solidFill>
              </a:rPr>
              <a:t>§ 5 UMOWY RAMOWEJ</a:t>
            </a:r>
            <a:r>
              <a:rPr lang="pl-PL" sz="3600" b="1" dirty="0" smtClean="0">
                <a:solidFill>
                  <a:srgbClr val="0070C0"/>
                </a:solidFill>
              </a:rPr>
              <a:t>. </a:t>
            </a:r>
            <a:endParaRPr lang="pl-PL" sz="3600" dirty="0">
              <a:solidFill>
                <a:srgbClr val="0070C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79132" y="4968100"/>
            <a:ext cx="97335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/>
              <a:t>Weryfikacji dokonano w oparciu o listę kontrolną stanowiącą załącznik nr. 2 do wytycznych </a:t>
            </a:r>
            <a:r>
              <a:rPr lang="pl-PL" sz="3000" b="1" dirty="0" err="1" smtClean="0"/>
              <a:t>MRiRW</a:t>
            </a:r>
            <a:r>
              <a:rPr lang="pl-PL" sz="3000" b="1" dirty="0" smtClean="0"/>
              <a:t> </a:t>
            </a:r>
            <a:br>
              <a:rPr lang="pl-PL" sz="3000" b="1" dirty="0" smtClean="0"/>
            </a:br>
            <a:r>
              <a:rPr lang="pl-PL" sz="3000" b="1" dirty="0" smtClean="0"/>
              <a:t>nr 4/2/2017.</a:t>
            </a:r>
            <a:endParaRPr lang="pl-PL" sz="3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78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9132" y="2374663"/>
            <a:ext cx="973354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W</a:t>
            </a:r>
            <a:r>
              <a:rPr lang="pl-PL" dirty="0" smtClean="0"/>
              <a:t> biurach przestrzega </a:t>
            </a:r>
            <a:r>
              <a:rPr lang="pl-PL" dirty="0"/>
              <a:t>się zasad zawartych w regulaminie </a:t>
            </a:r>
            <a:r>
              <a:rPr lang="pl-PL" dirty="0" smtClean="0"/>
              <a:t>pracy, a warunki pracy w biurze LGD spełniają warunki określone w umowie ramowej;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Biura LGD są </a:t>
            </a:r>
            <a:r>
              <a:rPr lang="pl-PL" dirty="0"/>
              <a:t>wyposażone w sprzęt biurowy, </a:t>
            </a:r>
            <a:r>
              <a:rPr lang="pl-PL" dirty="0" smtClean="0"/>
              <a:t>prowadzone są ewidencje wyposażenia; </a:t>
            </a:r>
            <a:endParaRPr lang="pl-PL" dirty="0"/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atrudnieni </a:t>
            </a:r>
            <a:r>
              <a:rPr lang="pl-PL" dirty="0"/>
              <a:t>pracownicy posiadają kwalifikacje odpowiadające wskazanym wymogom określonym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opisach stanowisk, o których mowa w załączniku nr 6 do umowy </a:t>
            </a:r>
            <a:r>
              <a:rPr lang="pl-PL" dirty="0" smtClean="0"/>
              <a:t>ramowej;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D</a:t>
            </a:r>
            <a:r>
              <a:rPr lang="pl-PL" dirty="0" smtClean="0"/>
              <a:t>okumentacja </a:t>
            </a:r>
            <a:r>
              <a:rPr lang="pl-PL" dirty="0"/>
              <a:t>związana z wyborem </a:t>
            </a:r>
            <a:r>
              <a:rPr lang="pl-PL" dirty="0" smtClean="0"/>
              <a:t>operacji i </a:t>
            </a:r>
            <a:r>
              <a:rPr lang="pl-PL" dirty="0"/>
              <a:t>grantobiorców przechowywana jest zgodnie </a:t>
            </a:r>
            <a:r>
              <a:rPr lang="pl-PL" dirty="0" smtClean="0"/>
              <a:t>                        z </a:t>
            </a:r>
            <a:r>
              <a:rPr lang="pl-PL" dirty="0"/>
              <a:t>postanowieniami przepisów o ochronie danych </a:t>
            </a:r>
            <a:r>
              <a:rPr lang="pl-PL" dirty="0" smtClean="0"/>
              <a:t>osobowych;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ainteresowanym </a:t>
            </a:r>
            <a:r>
              <a:rPr lang="pl-PL" dirty="0"/>
              <a:t>podmiotom nie ogranicza </a:t>
            </a:r>
            <a:r>
              <a:rPr lang="pl-PL" dirty="0" smtClean="0"/>
              <a:t>się prawa </a:t>
            </a:r>
            <a:r>
              <a:rPr lang="pl-PL" dirty="0"/>
              <a:t>do informacji </a:t>
            </a:r>
            <a:r>
              <a:rPr lang="pl-PL" dirty="0" smtClean="0"/>
              <a:t>publicznej;</a:t>
            </a:r>
            <a:endParaRPr lang="pl-PL" i="1" dirty="0" smtClean="0">
              <a:solidFill>
                <a:srgbClr val="0000FF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Zapewniona jest </a:t>
            </a:r>
            <a:r>
              <a:rPr lang="pl-PL" dirty="0"/>
              <a:t>obecność pracowników w </a:t>
            </a:r>
            <a:r>
              <a:rPr lang="pl-PL" dirty="0" smtClean="0"/>
              <a:t>biurze, prawidłowo w </a:t>
            </a:r>
            <a:r>
              <a:rPr lang="pl-PL" dirty="0"/>
              <a:t>widocznym </a:t>
            </a:r>
            <a:r>
              <a:rPr lang="pl-PL" dirty="0" smtClean="0"/>
              <a:t>miejscu </a:t>
            </a:r>
            <a:r>
              <a:rPr lang="pl-PL" dirty="0"/>
              <a:t>umieszczono informacje o czasie pracy </a:t>
            </a:r>
            <a:r>
              <a:rPr lang="pl-PL" dirty="0" smtClean="0"/>
              <a:t>biur </a:t>
            </a:r>
            <a:r>
              <a:rPr lang="pl-PL" dirty="0"/>
              <a:t>oraz wskazano je na </a:t>
            </a:r>
            <a:r>
              <a:rPr lang="pl-PL" dirty="0" smtClean="0"/>
              <a:t>stronach internetowych LGD;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9131" y="1029257"/>
            <a:ext cx="9733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</a:rPr>
              <a:t>Podczas przeprowadzenia czynności kontrolnych </a:t>
            </a:r>
            <a:r>
              <a:rPr lang="pl-PL" sz="3200" b="1" i="1" dirty="0">
                <a:solidFill>
                  <a:srgbClr val="0070C0"/>
                </a:solidFill>
              </a:rPr>
              <a:t>(weryfikacja zebranej dokumentacji)</a:t>
            </a:r>
            <a:r>
              <a:rPr lang="pl-PL" sz="3200" b="1" dirty="0">
                <a:solidFill>
                  <a:srgbClr val="0070C0"/>
                </a:solidFill>
              </a:rPr>
              <a:t> stwierdzono, </a:t>
            </a:r>
            <a:r>
              <a:rPr lang="pl-PL" sz="3200" b="1" dirty="0" smtClean="0">
                <a:solidFill>
                  <a:srgbClr val="0070C0"/>
                </a:solidFill>
              </a:rPr>
              <a:t>że:</a:t>
            </a: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1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33413" y="1005830"/>
            <a:ext cx="973354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6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0000"/>
                </a:solidFill>
              </a:rPr>
              <a:t>Na podstawie dokumentacji jaką posiadają LGD </a:t>
            </a:r>
            <a:r>
              <a:rPr lang="pl-PL" i="1" dirty="0">
                <a:solidFill>
                  <a:srgbClr val="000000"/>
                </a:solidFill>
              </a:rPr>
              <a:t>(regulaminy, zakresy czynności pracowników)</a:t>
            </a:r>
            <a:r>
              <a:rPr lang="pl-PL" dirty="0">
                <a:solidFill>
                  <a:srgbClr val="000000"/>
                </a:solidFill>
              </a:rPr>
              <a:t> wynika, iż pracownicy biur świadczą bezpłatne doradztwo</a:t>
            </a:r>
            <a:r>
              <a:rPr lang="pl-PL" dirty="0" smtClean="0">
                <a:solidFill>
                  <a:srgbClr val="000000"/>
                </a:solidFill>
              </a:rPr>
              <a:t>;</a:t>
            </a:r>
            <a:endParaRPr lang="pl-PL" dirty="0" smtClean="0"/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Ewidencje udzielanych doradztw prowadzone są na bieżąco i zawierają </a:t>
            </a:r>
            <a:r>
              <a:rPr lang="pl-PL" dirty="0"/>
              <a:t>wskazanie podmiotów, którym udzielono doradztwa, przedmiotu doradztwa, nazwy </a:t>
            </a:r>
            <a:r>
              <a:rPr lang="pl-PL" dirty="0" smtClean="0"/>
              <a:t>programu i numeru naboru;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Prowadzone są </a:t>
            </a:r>
            <a:r>
              <a:rPr lang="pl-PL" dirty="0"/>
              <a:t>działania informacyjne o zasadach przyznawania pomocy na realizacje operacji </a:t>
            </a:r>
            <a:r>
              <a:rPr lang="pl-PL" dirty="0" smtClean="0"/>
              <a:t>                   w </a:t>
            </a:r>
            <a:r>
              <a:rPr lang="pl-PL" dirty="0"/>
              <a:t>ramach </a:t>
            </a:r>
            <a:r>
              <a:rPr lang="pl-PL" dirty="0" smtClean="0"/>
              <a:t>LSR;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Prawidłowo, </a:t>
            </a:r>
            <a:r>
              <a:rPr lang="pl-PL" dirty="0"/>
              <a:t>zgodnie z </a:t>
            </a:r>
            <a:r>
              <a:rPr lang="pl-PL" dirty="0" smtClean="0"/>
              <a:t>harmonogramami ogłaszano </a:t>
            </a:r>
            <a:r>
              <a:rPr lang="pl-PL" dirty="0"/>
              <a:t>nabory </a:t>
            </a:r>
            <a:r>
              <a:rPr lang="pl-PL" dirty="0" smtClean="0"/>
              <a:t>wniosków, terminowo </a:t>
            </a:r>
            <a:r>
              <a:rPr lang="pl-PL" dirty="0"/>
              <a:t>i prawidłowo przeprowadzono postępowania w sprawie </a:t>
            </a:r>
            <a:r>
              <a:rPr lang="pl-PL" dirty="0" smtClean="0"/>
              <a:t>oceny i wyboru operacji </a:t>
            </a:r>
            <a:r>
              <a:rPr lang="pl-PL" i="1" dirty="0" smtClean="0"/>
              <a:t>(</a:t>
            </a:r>
            <a:r>
              <a:rPr lang="pl-PL" i="1" dirty="0" err="1" smtClean="0"/>
              <a:t>grantobiorców</a:t>
            </a:r>
            <a:r>
              <a:rPr lang="pl-PL" i="1" dirty="0" smtClean="0"/>
              <a:t>);</a:t>
            </a:r>
            <a:endParaRPr lang="pl-PL" dirty="0"/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u="sng" dirty="0"/>
              <a:t>W</a:t>
            </a:r>
            <a:r>
              <a:rPr lang="pl-PL" u="sng" dirty="0" smtClean="0"/>
              <a:t> większości</a:t>
            </a:r>
            <a:r>
              <a:rPr lang="pl-PL" dirty="0" smtClean="0"/>
              <a:t> przeprowadzanych </a:t>
            </a:r>
            <a:r>
              <a:rPr lang="pl-PL" dirty="0"/>
              <a:t>naborów na projekty konkursowe i grantowe </a:t>
            </a:r>
            <a:r>
              <a:rPr lang="pl-PL" dirty="0" smtClean="0"/>
              <a:t>prawidłowo stosowano procedury </a:t>
            </a:r>
            <a:r>
              <a:rPr lang="pl-PL" dirty="0"/>
              <a:t>oceny </a:t>
            </a:r>
            <a:r>
              <a:rPr lang="pl-PL" dirty="0" smtClean="0"/>
              <a:t>i wyboru operacji</a:t>
            </a:r>
            <a:r>
              <a:rPr lang="pl-PL" dirty="0"/>
              <a:t>, zapisy regulaminu organu decyzyjnego oraz kryteria wyboru </a:t>
            </a:r>
            <a:r>
              <a:rPr lang="pl-PL" dirty="0" smtClean="0"/>
              <a:t>operacji. LGD </a:t>
            </a:r>
            <a:r>
              <a:rPr lang="pl-PL" dirty="0"/>
              <a:t>w swoich procedurach </a:t>
            </a:r>
            <a:r>
              <a:rPr lang="pl-PL" dirty="0" smtClean="0"/>
              <a:t>posiadają </a:t>
            </a:r>
            <a:r>
              <a:rPr lang="pl-PL" dirty="0"/>
              <a:t>zapisy </a:t>
            </a:r>
            <a:r>
              <a:rPr lang="pl-PL" dirty="0" smtClean="0"/>
              <a:t>wskazujące na sposób postępowania w sytuacjach kiedy </a:t>
            </a:r>
            <a:r>
              <a:rPr lang="pl-PL" dirty="0"/>
              <a:t>w wyniku oceny </a:t>
            </a:r>
            <a:r>
              <a:rPr lang="pl-PL" dirty="0" smtClean="0"/>
              <a:t>operacje uzyskały </a:t>
            </a:r>
            <a:r>
              <a:rPr lang="pl-PL" dirty="0"/>
              <a:t>identyczną liczbę punktów, a limit środków przewidzianych w danym naborze wniosków nie pozwalał na wybór wszystkich tych </a:t>
            </a:r>
            <a:r>
              <a:rPr lang="pl-PL" dirty="0" smtClean="0"/>
              <a:t>wniosków;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6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21983" y="868662"/>
            <a:ext cx="9733546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u="sng" dirty="0"/>
              <a:t>W większości przypadków </a:t>
            </a:r>
            <a:r>
              <a:rPr lang="pl-PL" dirty="0"/>
              <a:t>karty oceny operacji kontrolowanych </a:t>
            </a:r>
            <a:r>
              <a:rPr lang="pl-PL" i="1" dirty="0"/>
              <a:t>(wytypowanych)</a:t>
            </a:r>
            <a:r>
              <a:rPr lang="pl-PL" dirty="0"/>
              <a:t> wniosków były prawidłowo wypełniane we wszystkich wymaganych polach oraz zostały podpisane przez poszczególnych członków</a:t>
            </a:r>
            <a:r>
              <a:rPr lang="pl-PL" dirty="0" smtClean="0"/>
              <a:t>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Podczas </a:t>
            </a:r>
            <a:r>
              <a:rPr lang="pl-PL" dirty="0"/>
              <a:t>podejmowania </a:t>
            </a:r>
            <a:r>
              <a:rPr lang="pl-PL" dirty="0" smtClean="0"/>
              <a:t>uchwał organów decyzyjnych </a:t>
            </a:r>
            <a:r>
              <a:rPr lang="pl-PL" dirty="0"/>
              <a:t>LGD w </a:t>
            </a:r>
            <a:r>
              <a:rPr lang="pl-PL" dirty="0" smtClean="0"/>
              <a:t>sprawach </a:t>
            </a:r>
            <a:r>
              <a:rPr lang="pl-PL" dirty="0"/>
              <a:t>wyboru operacji/ grantobiorców, prawidłowo głosowano oraz nie upoważniano osób trzecich do prac w tym </a:t>
            </a:r>
            <a:r>
              <a:rPr lang="pl-PL" dirty="0" smtClean="0"/>
              <a:t>organie;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u="sng" dirty="0"/>
              <a:t>W</a:t>
            </a:r>
            <a:r>
              <a:rPr lang="pl-PL" u="sng" dirty="0" smtClean="0"/>
              <a:t> większości przypadków</a:t>
            </a:r>
            <a:r>
              <a:rPr lang="pl-PL" dirty="0" smtClean="0"/>
              <a:t> prawidłowo i z uzasadnieniem informowano wnioskodawców o wyniku oceny i wyboru jak również o możliwości wniesienia protestu;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u="sng" dirty="0"/>
              <a:t>W</a:t>
            </a:r>
            <a:r>
              <a:rPr lang="pl-PL" u="sng" dirty="0" smtClean="0"/>
              <a:t> </a:t>
            </a:r>
            <a:r>
              <a:rPr lang="pl-PL" u="sng" dirty="0"/>
              <a:t>większości przypadków</a:t>
            </a:r>
            <a:r>
              <a:rPr lang="pl-PL" dirty="0"/>
              <a:t> </a:t>
            </a:r>
            <a:r>
              <a:rPr lang="pl-PL" dirty="0" smtClean="0"/>
              <a:t>członkowie organów decyzyjnych </a:t>
            </a:r>
            <a:r>
              <a:rPr lang="pl-PL" dirty="0"/>
              <a:t>oraz pracownicy </a:t>
            </a:r>
            <a:r>
              <a:rPr lang="pl-PL" dirty="0" smtClean="0"/>
              <a:t>biur </a:t>
            </a:r>
            <a:r>
              <a:rPr lang="pl-PL" dirty="0"/>
              <a:t>są szkoleni zgodnie z </a:t>
            </a:r>
            <a:r>
              <a:rPr lang="pl-PL" dirty="0" smtClean="0"/>
              <a:t>planami szkoleń;</a:t>
            </a:r>
            <a:endParaRPr lang="pl-PL" dirty="0" smtClean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LGD zapewniają swobodny </a:t>
            </a:r>
            <a:r>
              <a:rPr lang="pl-PL" dirty="0"/>
              <a:t>i niedyskryminujący dostęp do członkostwa w LGD wszystkim </a:t>
            </a:r>
            <a:r>
              <a:rPr lang="pl-PL" dirty="0" smtClean="0"/>
              <a:t>zainteresowanym podmiotom </a:t>
            </a:r>
            <a:r>
              <a:rPr lang="pl-PL" dirty="0"/>
              <a:t>z obszaru </a:t>
            </a:r>
            <a:r>
              <a:rPr lang="pl-PL" dirty="0" smtClean="0"/>
              <a:t>LGD.</a:t>
            </a:r>
          </a:p>
          <a:p>
            <a:pPr marL="285750" indent="-285750" algn="just"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ü"/>
            </a:pPr>
            <a:endParaRPr lang="pl-PL" b="1" dirty="0" smtClean="0"/>
          </a:p>
          <a:p>
            <a:pPr marL="285750" indent="-285750" algn="just">
              <a:buClr>
                <a:srgbClr val="0000FF"/>
              </a:buClr>
              <a:buFont typeface="Wingdings" panose="05000000000000000000" pitchFamily="2" charset="2"/>
              <a:buChar char="ü"/>
            </a:pPr>
            <a:endParaRPr lang="pl-PL" b="1" dirty="0" smtClean="0"/>
          </a:p>
          <a:p>
            <a:pPr algn="just">
              <a:buClr>
                <a:srgbClr val="0000FF"/>
              </a:buClr>
            </a:pP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213" y="5518542"/>
            <a:ext cx="2561957" cy="1769409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3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5115" y="912198"/>
            <a:ext cx="973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  <a:endParaRPr lang="pl-PL" sz="2800" b="1" dirty="0" smtClean="0">
              <a:solidFill>
                <a:srgbClr val="FF0000"/>
              </a:solidFill>
            </a:endParaRPr>
          </a:p>
          <a:p>
            <a:pPr algn="ctr"/>
            <a:r>
              <a:rPr lang="pl-PL" sz="3200" b="1" dirty="0" smtClean="0">
                <a:solidFill>
                  <a:srgbClr val="FF0000"/>
                </a:solidFill>
              </a:rPr>
              <a:t>REKOMENDACJE w 2017 i 2018 r.</a:t>
            </a:r>
          </a:p>
          <a:p>
            <a:pPr algn="ctr"/>
            <a:r>
              <a:rPr lang="pl-PL" sz="2400" b="1" u="sng" dirty="0" smtClean="0">
                <a:solidFill>
                  <a:srgbClr val="FF0000"/>
                </a:solidFill>
              </a:rPr>
              <a:t> POWTARZALNOŚĆ BŁĘDÓW</a:t>
            </a: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75115" y="2445721"/>
            <a:ext cx="973354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300" b="1" dirty="0" smtClean="0">
                <a:solidFill>
                  <a:srgbClr val="FF0000"/>
                </a:solidFill>
              </a:rPr>
              <a:t>1.    Prawidłowe pouczenie wnioskodawców </a:t>
            </a:r>
            <a:r>
              <a:rPr lang="pl-PL" sz="2300" b="1" dirty="0">
                <a:solidFill>
                  <a:srgbClr val="FF0000"/>
                </a:solidFill>
              </a:rPr>
              <a:t>o możliwości wniesienia protestu</a:t>
            </a:r>
            <a:r>
              <a:rPr lang="pl-PL" sz="23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sz="2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5115" y="3117842"/>
            <a:ext cx="973354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/>
              <a:t>W</a:t>
            </a:r>
            <a:r>
              <a:rPr lang="pl-PL" dirty="0" smtClean="0"/>
              <a:t> kilku przypadkach dla </a:t>
            </a:r>
            <a:r>
              <a:rPr lang="pl-PL" u="sng" dirty="0" smtClean="0"/>
              <a:t>operacji </a:t>
            </a:r>
            <a:r>
              <a:rPr lang="pl-PL" u="sng" dirty="0"/>
              <a:t>wybranych</a:t>
            </a:r>
            <a:r>
              <a:rPr lang="pl-PL" dirty="0"/>
              <a:t> w </a:t>
            </a:r>
            <a:r>
              <a:rPr lang="pl-PL" dirty="0" smtClean="0"/>
              <a:t>pismach do wnioskodawców nie zawarto informacji </a:t>
            </a:r>
            <a:r>
              <a:rPr lang="pl-PL" dirty="0"/>
              <a:t>o możliwości wniesienia </a:t>
            </a:r>
            <a:r>
              <a:rPr lang="pl-PL" dirty="0" smtClean="0"/>
              <a:t>protestu;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W </a:t>
            </a:r>
            <a:r>
              <a:rPr lang="pl-PL" dirty="0"/>
              <a:t>jednym przypadku stwierdzono brak pouczenia o możliwości wniesienia protestu </a:t>
            </a:r>
            <a:r>
              <a:rPr lang="pl-PL" u="sng" dirty="0" smtClean="0"/>
              <a:t>od ustalonej kwoty wsparcia.</a:t>
            </a:r>
            <a:endParaRPr lang="pl-PL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5</a:t>
            </a:fld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75115" y="5233213"/>
            <a:ext cx="9751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W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ZWIĄZKU ZE ZMIANĄ </a:t>
            </a: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„USTAWY O ROZWOJU LOKALNYM Z </a:t>
            </a:r>
            <a:r>
              <a:rPr lang="pl-PL" b="1" i="1" dirty="0" smtClean="0">
                <a:solidFill>
                  <a:schemeClr val="accent5">
                    <a:lumMod val="75000"/>
                  </a:schemeClr>
                </a:solidFill>
              </a:rPr>
              <a:t>UDZIAŁEM SPOŁECZNOŚCI </a:t>
            </a: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LOKALNEJ”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, KTÓRA WESZŁA W ŻYCIE DNIA 18.01.2017 ROKU W § 22 UST. 1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DODANO PKT.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WSKAZUJĄCY NA MOŻLIWOŚĆ WNIESIENIA PROTESTU W PRZYPADKU </a:t>
            </a:r>
            <a:r>
              <a:rPr lang="pl-PL" b="1" u="sng" dirty="0" smtClean="0">
                <a:solidFill>
                  <a:schemeClr val="accent5">
                    <a:lumMod val="75000"/>
                  </a:schemeClr>
                </a:solidFill>
              </a:rPr>
              <a:t>USTALENIA </a:t>
            </a: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PRZEZ LGD KWOTY WSPARCIA NIŻSZEJ NIŻ </a:t>
            </a:r>
            <a:r>
              <a:rPr lang="pl-PL" b="1" u="sng" dirty="0" smtClean="0">
                <a:solidFill>
                  <a:schemeClr val="accent5">
                    <a:lumMod val="75000"/>
                  </a:schemeClr>
                </a:solidFill>
              </a:rPr>
              <a:t>WNIOSKOWANA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1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5116" y="900722"/>
            <a:ext cx="973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0000"/>
                </a:solidFill>
              </a:rPr>
              <a:t>REKOMENDACJE w 2017 i 2018 r.</a:t>
            </a:r>
          </a:p>
          <a:p>
            <a:pPr lvl="0" algn="ctr"/>
            <a:r>
              <a:rPr lang="pl-PL" sz="2400" b="1" u="sng" dirty="0">
                <a:solidFill>
                  <a:srgbClr val="FF0000"/>
                </a:solidFill>
              </a:rPr>
              <a:t> POWTARZALNOŚĆ BŁĘDÓW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07671" y="2465329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b="1" dirty="0" smtClean="0">
                <a:solidFill>
                  <a:srgbClr val="FF0000"/>
                </a:solidFill>
              </a:rPr>
              <a:t>2.   Prawidłowe wypełnianie karty </a:t>
            </a:r>
            <a:r>
              <a:rPr lang="pl-PL" sz="2300" b="1" dirty="0">
                <a:solidFill>
                  <a:srgbClr val="FF0000"/>
                </a:solidFill>
              </a:rPr>
              <a:t>oceny </a:t>
            </a:r>
            <a:r>
              <a:rPr lang="pl-PL" sz="2300" b="1" dirty="0" smtClean="0">
                <a:solidFill>
                  <a:srgbClr val="FF0000"/>
                </a:solidFill>
              </a:rPr>
              <a:t>operacji.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5116" y="3020160"/>
            <a:ext cx="973354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/>
              <a:t>W</a:t>
            </a:r>
            <a:r>
              <a:rPr lang="pl-PL" dirty="0" smtClean="0"/>
              <a:t> jednym przypadku członek organu decyzyjnego pomimo </a:t>
            </a:r>
            <a:r>
              <a:rPr lang="pl-PL" dirty="0"/>
              <a:t>wyłączenia się z oceny wniosku podpisał kartę oceny </a:t>
            </a:r>
            <a:r>
              <a:rPr lang="pl-PL" dirty="0" smtClean="0"/>
              <a:t>wstępnej;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u="sng" dirty="0" smtClean="0"/>
              <a:t>W wielu przypadkach</a:t>
            </a:r>
            <a:r>
              <a:rPr lang="pl-PL" dirty="0" smtClean="0"/>
              <a:t> podczas </a:t>
            </a:r>
            <a:r>
              <a:rPr lang="pl-PL" dirty="0"/>
              <a:t>sporządzania kart ocen operacji </a:t>
            </a:r>
            <a:r>
              <a:rPr lang="pl-PL" dirty="0" smtClean="0"/>
              <a:t>nie została zachowana staranność ich wypełnienia, np.:</a:t>
            </a:r>
          </a:p>
          <a:p>
            <a:pPr marL="800100" lvl="1" indent="-34290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i="1" dirty="0" smtClean="0"/>
              <a:t>brak zaznaczenia „x” w odpowiednim polu karty, </a:t>
            </a:r>
          </a:p>
          <a:p>
            <a:pPr marL="800100" lvl="1" indent="-34290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i="1" dirty="0" smtClean="0"/>
              <a:t>brak podpisów członków organu decyzyjnego.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/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pl-PL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4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7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85345" y="989012"/>
            <a:ext cx="973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0000"/>
                </a:solidFill>
              </a:rPr>
              <a:t>REKOMENDACJE w 2017 i 2018 r.</a:t>
            </a:r>
          </a:p>
          <a:p>
            <a:pPr lvl="0" algn="ctr"/>
            <a:r>
              <a:rPr lang="pl-PL" sz="2400" b="1" u="sng" dirty="0">
                <a:solidFill>
                  <a:srgbClr val="FF0000"/>
                </a:solidFill>
              </a:rPr>
              <a:t> POWTARZALNOŚĆ BŁĘDÓW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89414" y="2374007"/>
            <a:ext cx="97335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b="1" dirty="0" smtClean="0">
                <a:solidFill>
                  <a:srgbClr val="FF0000"/>
                </a:solidFill>
              </a:rPr>
              <a:t>3. Szkolenie członków </a:t>
            </a:r>
            <a:r>
              <a:rPr lang="pl-PL" sz="2300" b="1" dirty="0">
                <a:solidFill>
                  <a:srgbClr val="FF0000"/>
                </a:solidFill>
              </a:rPr>
              <a:t>organu decyzyjnego oraz </a:t>
            </a:r>
            <a:r>
              <a:rPr lang="pl-PL" sz="2300" b="1" dirty="0" smtClean="0">
                <a:solidFill>
                  <a:srgbClr val="FF0000"/>
                </a:solidFill>
              </a:rPr>
              <a:t>pracowników </a:t>
            </a:r>
            <a:r>
              <a:rPr lang="pl-PL" sz="2300" b="1" dirty="0">
                <a:solidFill>
                  <a:srgbClr val="FF0000"/>
                </a:solidFill>
              </a:rPr>
              <a:t>biura </a:t>
            </a:r>
            <a:r>
              <a:rPr lang="pl-PL" sz="2300" b="1" dirty="0" smtClean="0">
                <a:solidFill>
                  <a:srgbClr val="FF0000"/>
                </a:solidFill>
              </a:rPr>
              <a:t/>
            </a:r>
            <a:br>
              <a:rPr lang="pl-PL" sz="2300" b="1" dirty="0" smtClean="0">
                <a:solidFill>
                  <a:srgbClr val="FF0000"/>
                </a:solidFill>
              </a:rPr>
            </a:br>
            <a:r>
              <a:rPr lang="pl-PL" sz="2300" b="1" dirty="0" smtClean="0">
                <a:solidFill>
                  <a:srgbClr val="FF0000"/>
                </a:solidFill>
              </a:rPr>
              <a:t>        zgodnie z planem szkoleń.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85345" y="3174226"/>
            <a:ext cx="9554010" cy="401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Brak </a:t>
            </a:r>
            <a:r>
              <a:rPr lang="pl-PL" dirty="0"/>
              <a:t>możliwości </a:t>
            </a:r>
            <a:r>
              <a:rPr lang="pl-PL" dirty="0" smtClean="0"/>
              <a:t>określenia przedmiotu oraz grup docelowych danych szkoleń;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Utrudniona weryfikacja </a:t>
            </a:r>
            <a:r>
              <a:rPr lang="pl-PL" dirty="0"/>
              <a:t>realizacji </a:t>
            </a:r>
            <a:r>
              <a:rPr lang="pl-PL" dirty="0" smtClean="0"/>
              <a:t>szkoleń </a:t>
            </a:r>
            <a:r>
              <a:rPr lang="pl-PL" dirty="0"/>
              <a:t>ze względu na zbyt </a:t>
            </a:r>
            <a:r>
              <a:rPr lang="pl-PL" dirty="0" smtClean="0"/>
              <a:t>ogólne określenie ich tematyki </a:t>
            </a:r>
            <a:br>
              <a:rPr lang="pl-PL" dirty="0" smtClean="0"/>
            </a:br>
            <a:r>
              <a:rPr lang="pl-PL" dirty="0" smtClean="0"/>
              <a:t>oraz czasu przeprowadzenia;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Nieprzeprowadzenie szkolenia w terminie zgodnym z obowiązującym planem </a:t>
            </a:r>
            <a:br>
              <a:rPr lang="pl-PL" dirty="0" smtClean="0"/>
            </a:br>
            <a:r>
              <a:rPr lang="pl-PL" i="1" dirty="0" smtClean="0"/>
              <a:t>(brak </a:t>
            </a:r>
            <a:r>
              <a:rPr lang="pl-PL" i="1" dirty="0"/>
              <a:t>informowania UM </a:t>
            </a:r>
            <a:r>
              <a:rPr lang="pl-PL" i="1" dirty="0" smtClean="0"/>
              <a:t>o zmianach wprowadzonych w planie);</a:t>
            </a:r>
            <a:endParaRPr lang="pl-PL" i="1" dirty="0"/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 Niedostosowanie planu do potrzeb LGD. </a:t>
            </a:r>
            <a:r>
              <a:rPr lang="pl-PL" u="sng" dirty="0" smtClean="0"/>
              <a:t>W jednym przypadku</a:t>
            </a:r>
            <a:r>
              <a:rPr lang="pl-PL" dirty="0" smtClean="0"/>
              <a:t> rekomendowano wprowadzenie do planu dodatkowych szkoleń dla pracowników biura oraz organu decyzyjnego w celu podniesienia ich wiedzy i umiejętności z uwagi na powtarzające się błędy podczas sporządzania dokumentacji z wyboru operacji.</a:t>
            </a:r>
          </a:p>
        </p:txBody>
      </p:sp>
    </p:spTree>
    <p:extLst>
      <p:ext uri="{BB962C8B-B14F-4D97-AF65-F5344CB8AC3E}">
        <p14:creationId xmlns:p14="http://schemas.microsoft.com/office/powerpoint/2010/main" val="24211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75116" y="810110"/>
            <a:ext cx="9733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800" b="1" dirty="0">
                <a:solidFill>
                  <a:srgbClr val="000000"/>
                </a:solidFill>
              </a:rPr>
              <a:t>Zagadnienia w związku z którymi sporządzono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</a:p>
          <a:p>
            <a:pPr lvl="0" algn="ctr"/>
            <a:r>
              <a:rPr lang="pl-PL" sz="3200" b="1" dirty="0">
                <a:solidFill>
                  <a:srgbClr val="FF0000"/>
                </a:solidFill>
              </a:rPr>
              <a:t>REKOMENDACJE w 2017 i 2018 r.</a:t>
            </a:r>
          </a:p>
          <a:p>
            <a:pPr lvl="0" algn="ctr"/>
            <a:r>
              <a:rPr lang="pl-PL" sz="2400" b="1" u="sng" dirty="0">
                <a:solidFill>
                  <a:srgbClr val="FF0000"/>
                </a:solidFill>
              </a:rPr>
              <a:t> POWTARZALNOŚĆ BŁĘDÓW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40615" y="2244443"/>
            <a:ext cx="973354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300" b="1" dirty="0" smtClean="0">
                <a:solidFill>
                  <a:srgbClr val="FF0000"/>
                </a:solidFill>
              </a:rPr>
              <a:t>4.   Konieczność zmiany lub doprecyzowania kryteriów wyboru operacji.</a:t>
            </a:r>
            <a:endParaRPr lang="pl-PL" sz="2300" b="1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09617" y="2749450"/>
            <a:ext cx="973354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/>
              <a:t>N</a:t>
            </a:r>
            <a:r>
              <a:rPr lang="pl-PL" dirty="0" smtClean="0"/>
              <a:t>a </a:t>
            </a:r>
            <a:r>
              <a:rPr lang="pl-PL" dirty="0"/>
              <a:t>podstawie analizy oceny operacji dokonanej przez organ </a:t>
            </a:r>
            <a:r>
              <a:rPr lang="pl-PL" dirty="0" smtClean="0"/>
              <a:t>decyzyjny, stwierdzono </a:t>
            </a:r>
            <a:r>
              <a:rPr lang="pl-PL" dirty="0"/>
              <a:t>konieczność </a:t>
            </a:r>
            <a:r>
              <a:rPr lang="pl-PL" dirty="0" smtClean="0"/>
              <a:t>zmiany lub doprecyzowania </a:t>
            </a:r>
            <a:r>
              <a:rPr lang="pl-PL" dirty="0"/>
              <a:t>kryteriów oceny </a:t>
            </a:r>
            <a:r>
              <a:rPr lang="pl-PL" dirty="0" smtClean="0"/>
              <a:t>operacji</a:t>
            </a: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u="sng" dirty="0" smtClean="0"/>
              <a:t>jednej kontrolowanej LGD.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dirty="0" smtClean="0"/>
              <a:t>W ramach </a:t>
            </a:r>
            <a:r>
              <a:rPr lang="pl-PL" dirty="0"/>
              <a:t>przeprowadzonych </a:t>
            </a:r>
            <a:r>
              <a:rPr lang="pl-PL" dirty="0" smtClean="0"/>
              <a:t>naborów do </a:t>
            </a:r>
            <a:r>
              <a:rPr lang="pl-PL" dirty="0"/>
              <a:t>UM wpłynęły </a:t>
            </a:r>
            <a:r>
              <a:rPr lang="pl-PL" dirty="0" smtClean="0"/>
              <a:t>protesty, które dotyczyły między innymi kryterium </a:t>
            </a:r>
            <a:r>
              <a:rPr lang="pl-PL" b="1" dirty="0" smtClean="0"/>
              <a:t>„Innowacyjność operacji”</a:t>
            </a:r>
            <a:r>
              <a:rPr lang="pl-PL" dirty="0" smtClean="0"/>
              <a:t>: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09617" y="5978859"/>
            <a:ext cx="965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BRAK SZCZEGÓŁOWEGO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OKREŚLENIA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KRYTERIÓW ORAZ SPOSOBU OCENY </a:t>
            </a:r>
            <a:r>
              <a:rPr lang="pl-PL" b="1" i="1" dirty="0">
                <a:solidFill>
                  <a:schemeClr val="accent5">
                    <a:lumMod val="75000"/>
                  </a:schemeClr>
                </a:solidFill>
              </a:rPr>
              <a:t>(PODEJŚCIA DO OCENY)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 NA ETAPIE OGŁOSZENIA NABORÓW POWODUJE, IŻ PRZYZNANIE PUNKTÓW NIE MOŻE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BYĆ DOKONANE W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SPOSÓB JEDNOZNACZNY I NIE BUDZĄCY WĄTPLIWOŚCI INTERPRETACYJNYCH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8</a:t>
            </a:fld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75116" y="4043077"/>
            <a:ext cx="940254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b="1" dirty="0" smtClean="0"/>
              <a:t>nieprecyzyjność uzasadnienia </a:t>
            </a:r>
            <a:r>
              <a:rPr lang="pl-PL" b="1" dirty="0"/>
              <a:t>kryterium na etapie oceny i wyboru operacji jak i po rozstrzygnięciu protestów przez LGD </a:t>
            </a:r>
            <a:r>
              <a:rPr lang="pl-PL" i="1" dirty="0" smtClean="0"/>
              <a:t>(brak </a:t>
            </a:r>
            <a:r>
              <a:rPr lang="pl-PL" i="1" dirty="0"/>
              <a:t>rzetelnej analizy zagadnienia i problematyki poszczególnych operacji w odniesieniu do </a:t>
            </a:r>
            <a:r>
              <a:rPr lang="pl-PL" i="1" dirty="0" smtClean="0"/>
              <a:t>kryterium)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l-PL" b="1" dirty="0"/>
              <a:t>n</a:t>
            </a:r>
            <a:r>
              <a:rPr lang="pl-PL" b="1" dirty="0" smtClean="0"/>
              <a:t>ieokreślenie konkretnych </a:t>
            </a:r>
            <a:r>
              <a:rPr lang="pl-PL" b="1" dirty="0"/>
              <a:t>wartości punktowych możliwych do uzyskania przez wnioskodawcę po spełnieniu poszczególnych wymagań lub złożeniu dokumentów </a:t>
            </a:r>
            <a:r>
              <a:rPr lang="pl-PL" i="1" dirty="0" smtClean="0"/>
              <a:t>(brak </a:t>
            </a:r>
            <a:r>
              <a:rPr lang="pl-PL" i="1" dirty="0"/>
              <a:t>danych na poparcie swojej </a:t>
            </a:r>
            <a:r>
              <a:rPr lang="pl-PL" i="1" dirty="0" smtClean="0"/>
              <a:t>oceny).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0697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9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2064</TotalTime>
  <Words>1265</Words>
  <Application>Microsoft Office PowerPoint</Application>
  <PresentationFormat>Niestandardowy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Courier New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Cwynar Sławomir</dc:creator>
  <cp:lastModifiedBy>Kędzierska Sylwia</cp:lastModifiedBy>
  <cp:revision>377</cp:revision>
  <dcterms:created xsi:type="dcterms:W3CDTF">2017-01-31T08:30:33Z</dcterms:created>
  <dcterms:modified xsi:type="dcterms:W3CDTF">2019-02-20T07:03:13Z</dcterms:modified>
</cp:coreProperties>
</file>